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5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6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6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2" r:id="rId3"/>
    <p:sldId id="284" r:id="rId4"/>
    <p:sldId id="260" r:id="rId5"/>
    <p:sldId id="285" r:id="rId6"/>
    <p:sldId id="259" r:id="rId7"/>
    <p:sldId id="261" r:id="rId8"/>
    <p:sldId id="263" r:id="rId9"/>
    <p:sldId id="266" r:id="rId10"/>
    <p:sldId id="267" r:id="rId11"/>
    <p:sldId id="265" r:id="rId12"/>
    <p:sldId id="286" r:id="rId13"/>
    <p:sldId id="269" r:id="rId14"/>
    <p:sldId id="273" r:id="rId15"/>
    <p:sldId id="274" r:id="rId16"/>
    <p:sldId id="272" r:id="rId17"/>
    <p:sldId id="271" r:id="rId18"/>
    <p:sldId id="270" r:id="rId19"/>
    <p:sldId id="275" r:id="rId20"/>
    <p:sldId id="276" r:id="rId21"/>
    <p:sldId id="278" r:id="rId22"/>
    <p:sldId id="279" r:id="rId23"/>
    <p:sldId id="281" r:id="rId24"/>
    <p:sldId id="282" r:id="rId25"/>
    <p:sldId id="280" r:id="rId26"/>
    <p:sldId id="283" r:id="rId27"/>
    <p:sldId id="277" r:id="rId28"/>
    <p:sldId id="287" r:id="rId2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BA8"/>
    <a:srgbClr val="A92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94" autoAdjust="0"/>
    <p:restoredTop sz="95033" autoAdjust="0"/>
  </p:normalViewPr>
  <p:slideViewPr>
    <p:cSldViewPr snapToGrid="0">
      <p:cViewPr varScale="1">
        <p:scale>
          <a:sx n="70" d="100"/>
          <a:sy n="70" d="100"/>
        </p:scale>
        <p:origin x="105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326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egional%20Comparisons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ili\Documents\2%20RIFG\5%20Themes\Survey%20-%20Interim%20Measures\Raw%20Data%20Summary%20-adjusted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1DD-4592-A40A-14CCD4E4E09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1DD-4592-A40A-14CCD4E4E09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1DD-4592-A40A-14CCD4E4E09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1DD-4592-A40A-14CCD4E4E09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1DD-4592-A40A-14CCD4E4E09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1DD-4592-A40A-14CCD4E4E097}"/>
              </c:ext>
            </c:extLst>
          </c:dPt>
          <c:cat>
            <c:multiLvlStrRef>
              <c:f>Sheet!$A$5:$B$10</c:f>
              <c:multiLvlStrCache>
                <c:ptCount val="6"/>
                <c:lvl>
                  <c:pt idx="0">
                    <c:v>47.75%</c:v>
                  </c:pt>
                  <c:pt idx="1">
                    <c:v>1.12%</c:v>
                  </c:pt>
                  <c:pt idx="2">
                    <c:v>10.67%</c:v>
                  </c:pt>
                  <c:pt idx="3">
                    <c:v>1.69%</c:v>
                  </c:pt>
                  <c:pt idx="4">
                    <c:v>24.16%</c:v>
                  </c:pt>
                  <c:pt idx="5">
                    <c:v>14.61%</c:v>
                  </c:pt>
                </c:lvl>
                <c:lvl>
                  <c:pt idx="0">
                    <c:v>East coast</c:v>
                  </c:pt>
                  <c:pt idx="1">
                    <c:v>North Coast</c:v>
                  </c:pt>
                  <c:pt idx="2">
                    <c:v>Orkney</c:v>
                  </c:pt>
                  <c:pt idx="3">
                    <c:v>Shetland</c:v>
                  </c:pt>
                  <c:pt idx="4">
                    <c:v>West Coast</c:v>
                  </c:pt>
                  <c:pt idx="5">
                    <c:v>Western Isles</c:v>
                  </c:pt>
                </c:lvl>
              </c:multiLvlStrCache>
            </c:multiLvlStrRef>
          </c:cat>
          <c:val>
            <c:numRef>
              <c:f>Sheet!$C$5:$C$10</c:f>
              <c:numCache>
                <c:formatCode>General</c:formatCode>
                <c:ptCount val="6"/>
                <c:pt idx="0">
                  <c:v>85</c:v>
                </c:pt>
                <c:pt idx="1">
                  <c:v>2</c:v>
                </c:pt>
                <c:pt idx="2">
                  <c:v>19</c:v>
                </c:pt>
                <c:pt idx="3">
                  <c:v>3</c:v>
                </c:pt>
                <c:pt idx="4">
                  <c:v>43</c:v>
                </c:pt>
                <c:pt idx="5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1DD-4592-A40A-14CCD4E4E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28D-4238-B8AD-F703010DFDD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28D-4238-B8AD-F703010DFD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28D-4238-B8AD-F703010DFDD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28D-4238-B8AD-F703010DFDD9}"/>
              </c:ext>
            </c:extLst>
          </c:dPt>
          <c:cat>
            <c:multiLvlStrRef>
              <c:f>Sheet!$A$222:$B$225</c:f>
              <c:multiLvlStrCache>
                <c:ptCount val="4"/>
                <c:lvl>
                  <c:pt idx="0">
                    <c:v>11.84%</c:v>
                  </c:pt>
                  <c:pt idx="1">
                    <c:v>27.63%</c:v>
                  </c:pt>
                  <c:pt idx="2">
                    <c:v>11.84%</c:v>
                  </c:pt>
                  <c:pt idx="3">
                    <c:v>48.68%</c:v>
                  </c:pt>
                </c:lvl>
                <c:lvl>
                  <c:pt idx="0">
                    <c:v>There has been an increase in activity within 6nm</c:v>
                  </c:pt>
                  <c:pt idx="1">
                    <c:v>There has been no change in activity</c:v>
                  </c:pt>
                  <c:pt idx="2">
                    <c:v>There has been a decrease in activity within 6nm</c:v>
                  </c:pt>
                  <c:pt idx="3">
                    <c:v>I am unaware of super crabbers operating in my region</c:v>
                  </c:pt>
                </c:lvl>
              </c:multiLvlStrCache>
            </c:multiLvlStrRef>
          </c:cat>
          <c:val>
            <c:numRef>
              <c:f>Sheet!$C$222:$C$225</c:f>
              <c:numCache>
                <c:formatCode>General</c:formatCode>
                <c:ptCount val="4"/>
                <c:pt idx="0">
                  <c:v>18</c:v>
                </c:pt>
                <c:pt idx="1">
                  <c:v>42</c:v>
                </c:pt>
                <c:pt idx="2">
                  <c:v>18</c:v>
                </c:pt>
                <c:pt idx="3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8D-4238-B8AD-F703010DFD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87-47FE-B201-449D3B2B1E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87-47FE-B201-449D3B2B1E7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D87-47FE-B201-449D3B2B1E78}"/>
              </c:ext>
            </c:extLst>
          </c:dPt>
          <c:cat>
            <c:multiLvlStrRef>
              <c:f>Sheet!$A$243:$B$245</c:f>
              <c:multiLvlStrCache>
                <c:ptCount val="3"/>
                <c:lvl>
                  <c:pt idx="0">
                    <c:v>35.33%</c:v>
                  </c:pt>
                  <c:pt idx="1">
                    <c:v>62.67%</c:v>
                  </c:pt>
                  <c:pt idx="2">
                    <c:v>2.0%</c:v>
                  </c:pt>
                </c:lvl>
                <c:lvl>
                  <c:pt idx="0">
                    <c:v>Increased</c:v>
                  </c:pt>
                  <c:pt idx="1">
                    <c:v>No Change</c:v>
                  </c:pt>
                  <c:pt idx="2">
                    <c:v>Decreased</c:v>
                  </c:pt>
                </c:lvl>
              </c:multiLvlStrCache>
            </c:multiLvlStrRef>
          </c:cat>
          <c:val>
            <c:numRef>
              <c:f>Sheet!$C$243:$C$245</c:f>
              <c:numCache>
                <c:formatCode>General</c:formatCode>
                <c:ptCount val="3"/>
                <c:pt idx="0">
                  <c:v>53</c:v>
                </c:pt>
                <c:pt idx="1">
                  <c:v>94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87-47FE-B201-449D3B2B1E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E1C-412C-8B23-7536B1DC0D2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E1C-412C-8B23-7536B1DC0D2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E1C-412C-8B23-7536B1DC0D2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E1C-412C-8B23-7536B1DC0D2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E1C-412C-8B23-7536B1DC0D2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E1C-412C-8B23-7536B1DC0D29}"/>
              </c:ext>
            </c:extLst>
          </c:dPt>
          <c:cat>
            <c:multiLvlStrRef>
              <c:f>Sheet!$A$433:$B$438</c:f>
              <c:multiLvlStrCache>
                <c:ptCount val="6"/>
                <c:lvl>
                  <c:pt idx="0">
                    <c:v>12.23%</c:v>
                  </c:pt>
                  <c:pt idx="1">
                    <c:v>12.95%</c:v>
                  </c:pt>
                  <c:pt idx="2">
                    <c:v>24.46%</c:v>
                  </c:pt>
                  <c:pt idx="3">
                    <c:v>33.81%</c:v>
                  </c:pt>
                  <c:pt idx="4">
                    <c:v>4.32%</c:v>
                  </c:pt>
                  <c:pt idx="5">
                    <c:v>12.23%</c:v>
                  </c:pt>
                </c:lvl>
                <c:lvl>
                  <c:pt idx="0">
                    <c:v>They were ineffective and should stop</c:v>
                  </c:pt>
                  <c:pt idx="1">
                    <c:v>They are sufficient and should be kept as they are.</c:v>
                  </c:pt>
                  <c:pt idx="2">
                    <c:v>They were a start but need building upon and/or widening.</c:v>
                  </c:pt>
                  <c:pt idx="3">
                    <c:v>There needs to be a total rethink about the management of Inshore fisheries</c:v>
                  </c:pt>
                  <c:pt idx="4">
                    <c:v>I don't have an opinion</c:v>
                  </c:pt>
                  <c:pt idx="5">
                    <c:v>Other (please specify)</c:v>
                  </c:pt>
                </c:lvl>
              </c:multiLvlStrCache>
            </c:multiLvlStrRef>
          </c:cat>
          <c:val>
            <c:numRef>
              <c:f>Sheet!$C$433:$C$438</c:f>
              <c:numCache>
                <c:formatCode>General</c:formatCode>
                <c:ptCount val="6"/>
                <c:pt idx="0">
                  <c:v>17</c:v>
                </c:pt>
                <c:pt idx="1">
                  <c:v>18</c:v>
                </c:pt>
                <c:pt idx="2">
                  <c:v>34</c:v>
                </c:pt>
                <c:pt idx="3">
                  <c:v>47</c:v>
                </c:pt>
                <c:pt idx="4">
                  <c:v>6</c:v>
                </c:pt>
                <c:pt idx="5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E1C-412C-8B23-7536B1DC0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Sheet!$A$445:$A$454</c:f>
              <c:strCache>
                <c:ptCount val="10"/>
                <c:pt idx="0">
                  <c:v>Ban S'crabbers to 12nm</c:v>
                </c:pt>
                <c:pt idx="1">
                  <c:v>Closed seasons: inshore fisheries</c:v>
                </c:pt>
                <c:pt idx="2">
                  <c:v>Closed seasons: areas</c:v>
                </c:pt>
                <c:pt idx="3">
                  <c:v>Closed seasons: species</c:v>
                </c:pt>
                <c:pt idx="4">
                  <c:v>Creel numbers</c:v>
                </c:pt>
                <c:pt idx="5">
                  <c:v>Days at sea</c:v>
                </c:pt>
                <c:pt idx="6">
                  <c:v>Regs: gear construction</c:v>
                </c:pt>
                <c:pt idx="7">
                  <c:v>Soak time</c:v>
                </c:pt>
                <c:pt idx="8">
                  <c:v>String length</c:v>
                </c:pt>
                <c:pt idx="9">
                  <c:v>None</c:v>
                </c:pt>
              </c:strCache>
              <c:extLst/>
            </c:strRef>
          </c:cat>
          <c:val>
            <c:numRef>
              <c:f>Sheet!$C$445:$C$454</c:f>
              <c:numCache>
                <c:formatCode>General</c:formatCode>
                <c:ptCount val="10"/>
                <c:pt idx="0">
                  <c:v>83</c:v>
                </c:pt>
                <c:pt idx="1">
                  <c:v>6</c:v>
                </c:pt>
                <c:pt idx="2">
                  <c:v>8</c:v>
                </c:pt>
                <c:pt idx="3">
                  <c:v>10</c:v>
                </c:pt>
                <c:pt idx="4">
                  <c:v>102</c:v>
                </c:pt>
                <c:pt idx="5">
                  <c:v>11</c:v>
                </c:pt>
                <c:pt idx="6">
                  <c:v>7</c:v>
                </c:pt>
                <c:pt idx="7">
                  <c:v>23</c:v>
                </c:pt>
                <c:pt idx="8">
                  <c:v>18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03-4316-BB67-69EBD2DDC1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6191935"/>
        <c:axId val="525522111"/>
      </c:barChart>
      <c:catAx>
        <c:axId val="1261919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5522111"/>
        <c:crosses val="autoZero"/>
        <c:auto val="1"/>
        <c:lblAlgn val="ctr"/>
        <c:lblOffset val="100"/>
        <c:noMultiLvlLbl val="0"/>
      </c:catAx>
      <c:valAx>
        <c:axId val="525522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1919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Sheet!$A$462:$A$465</c:f>
              <c:strCache>
                <c:ptCount val="4"/>
                <c:pt idx="0">
                  <c:v>Min &amp; Max landing sizes</c:v>
                </c:pt>
                <c:pt idx="1">
                  <c:v>Quota or catch limits</c:v>
                </c:pt>
                <c:pt idx="2">
                  <c:v>Review of latent capacity</c:v>
                </c:pt>
                <c:pt idx="3">
                  <c:v>None</c:v>
                </c:pt>
              </c:strCache>
              <c:extLst/>
            </c:strRef>
          </c:cat>
          <c:val>
            <c:numRef>
              <c:f>Sheet!$C$462:$C$465</c:f>
              <c:numCache>
                <c:formatCode>General</c:formatCode>
                <c:ptCount val="4"/>
                <c:pt idx="0">
                  <c:v>33</c:v>
                </c:pt>
                <c:pt idx="1">
                  <c:v>18</c:v>
                </c:pt>
                <c:pt idx="2">
                  <c:v>21</c:v>
                </c:pt>
                <c:pt idx="3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26-4D36-B54F-7E97FBC156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3187839"/>
        <c:axId val="543187359"/>
      </c:barChart>
      <c:catAx>
        <c:axId val="5431878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87359"/>
        <c:crosses val="autoZero"/>
        <c:auto val="1"/>
        <c:lblAlgn val="ctr"/>
        <c:lblOffset val="100"/>
        <c:noMultiLvlLbl val="0"/>
      </c:catAx>
      <c:valAx>
        <c:axId val="543187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1878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Sheet!$A$473:$A$477</c:f>
              <c:strCache>
                <c:ptCount val="5"/>
                <c:pt idx="0">
                  <c:v>Habitat restoration projects</c:v>
                </c:pt>
                <c:pt idx="1">
                  <c:v>Increased monitoring and enforcement</c:v>
                </c:pt>
                <c:pt idx="2">
                  <c:v>Regionalised management approach</c:v>
                </c:pt>
                <c:pt idx="3">
                  <c:v>Spatial management measures.</c:v>
                </c:pt>
                <c:pt idx="4">
                  <c:v>None</c:v>
                </c:pt>
              </c:strCache>
              <c:extLst/>
            </c:strRef>
          </c:cat>
          <c:val>
            <c:numRef>
              <c:f>Sheet!$C$473:$C$477</c:f>
              <c:numCache>
                <c:formatCode>General</c:formatCode>
                <c:ptCount val="5"/>
                <c:pt idx="0">
                  <c:v>5</c:v>
                </c:pt>
                <c:pt idx="1">
                  <c:v>63</c:v>
                </c:pt>
                <c:pt idx="2">
                  <c:v>49</c:v>
                </c:pt>
                <c:pt idx="3">
                  <c:v>15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40-4E73-ABE5-ACB5E64F9C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5114815"/>
        <c:axId val="125112895"/>
      </c:barChart>
      <c:catAx>
        <c:axId val="12511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12895"/>
        <c:crosses val="autoZero"/>
        <c:auto val="1"/>
        <c:lblAlgn val="ctr"/>
        <c:lblOffset val="100"/>
        <c:noMultiLvlLbl val="0"/>
      </c:catAx>
      <c:valAx>
        <c:axId val="1251128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114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Fully &amp; Somewhat Agreed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Sheet1!$B$3:$B$6</c:f>
              <c:numCache>
                <c:formatCode>0.00%</c:formatCode>
                <c:ptCount val="4"/>
                <c:pt idx="0">
                  <c:v>0.61909999999999998</c:v>
                </c:pt>
                <c:pt idx="1">
                  <c:v>0.84209999999999996</c:v>
                </c:pt>
                <c:pt idx="2">
                  <c:v>0.58140000000000003</c:v>
                </c:pt>
                <c:pt idx="3">
                  <c:v>0.56969999999999998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C4-48BD-B657-3401FE463F14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Fully &amp; Somewhat Disagreed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Sheet1!$A$3:$A$6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Sheet1!$C$3:$C$6</c:f>
              <c:numCache>
                <c:formatCode>0.00%</c:formatCode>
                <c:ptCount val="4"/>
                <c:pt idx="0">
                  <c:v>0.33339999999999997</c:v>
                </c:pt>
                <c:pt idx="1">
                  <c:v>0.15790000000000001</c:v>
                </c:pt>
                <c:pt idx="2">
                  <c:v>0.39529999999999998</c:v>
                </c:pt>
                <c:pt idx="3">
                  <c:v>0.41210000000000002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C4-48BD-B657-3401FE463F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0530879"/>
        <c:axId val="150531839"/>
        <c:axId val="0"/>
      </c:bar3DChart>
      <c:catAx>
        <c:axId val="150530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31839"/>
        <c:crosses val="autoZero"/>
        <c:auto val="1"/>
        <c:lblAlgn val="ctr"/>
        <c:lblOffset val="100"/>
        <c:noMultiLvlLbl val="0"/>
      </c:catAx>
      <c:valAx>
        <c:axId val="150531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530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Sheet1!$A$19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Sheet1!$B$19:$E$19</c:f>
              <c:numCache>
                <c:formatCode>0.00%</c:formatCode>
                <c:ptCount val="4"/>
                <c:pt idx="0">
                  <c:v>0.1875</c:v>
                </c:pt>
                <c:pt idx="1">
                  <c:v>0.125</c:v>
                </c:pt>
                <c:pt idx="2">
                  <c:v>0.3125</c:v>
                </c:pt>
                <c:pt idx="3">
                  <c:v>0.375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45-4A83-98A6-C6A59BC47D41}"/>
            </c:ext>
          </c:extLst>
        </c:ser>
        <c:ser>
          <c:idx val="1"/>
          <c:order val="1"/>
          <c:tx>
            <c:strRef>
              <c:f>Sheet1!$A$20</c:f>
              <c:strCache>
                <c:ptCount val="1"/>
                <c:pt idx="0">
                  <c:v>Orkney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Sheet1!$B$20:$E$20</c:f>
              <c:numCache>
                <c:formatCode>0.00%</c:formatCode>
                <c:ptCount val="4"/>
                <c:pt idx="0">
                  <c:v>0.6</c:v>
                </c:pt>
                <c:pt idx="1">
                  <c:v>0.4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45-4A83-98A6-C6A59BC47D41}"/>
            </c:ext>
          </c:extLst>
        </c:ser>
        <c:ser>
          <c:idx val="2"/>
          <c:order val="2"/>
          <c:tx>
            <c:strRef>
              <c:f>Sheet1!$A$21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Sheet1!$B$21:$E$21</c:f>
              <c:numCache>
                <c:formatCode>0.00%</c:formatCode>
                <c:ptCount val="4"/>
                <c:pt idx="0">
                  <c:v>0.125</c:v>
                </c:pt>
                <c:pt idx="1">
                  <c:v>0</c:v>
                </c:pt>
                <c:pt idx="2">
                  <c:v>0</c:v>
                </c:pt>
                <c:pt idx="3">
                  <c:v>0.875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845-4A83-98A6-C6A59BC47D41}"/>
            </c:ext>
          </c:extLst>
        </c:ser>
        <c:ser>
          <c:idx val="3"/>
          <c:order val="3"/>
          <c:tx>
            <c:strRef>
              <c:f>Sheet1!$A$22</c:f>
              <c:strCache>
                <c:ptCount val="1"/>
                <c:pt idx="0">
                  <c:v>Western Isles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Sheet1!$B$18:$E$18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Sheet1!$B$22:$E$22</c:f>
              <c:numCache>
                <c:formatCode>0.00%</c:formatCode>
                <c:ptCount val="4"/>
                <c:pt idx="0">
                  <c:v>0.2</c:v>
                </c:pt>
                <c:pt idx="1">
                  <c:v>0</c:v>
                </c:pt>
                <c:pt idx="2">
                  <c:v>0.2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845-4A83-98A6-C6A59BC47D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100207"/>
        <c:axId val="403103087"/>
        <c:axId val="0"/>
      </c:bar3DChart>
      <c:catAx>
        <c:axId val="403100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103087"/>
        <c:crosses val="autoZero"/>
        <c:auto val="1"/>
        <c:lblAlgn val="ctr"/>
        <c:lblOffset val="100"/>
        <c:noMultiLvlLbl val="0"/>
      </c:catAx>
      <c:valAx>
        <c:axId val="4031030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100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885046977823425"/>
          <c:y val="0.93323570818906731"/>
          <c:w val="0.79181596865609194"/>
          <c:h val="6.67642918109326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Sheet1!$A$30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Sheet1!$B$30:$E$30</c:f>
              <c:numCache>
                <c:formatCode>0.00%</c:formatCode>
                <c:ptCount val="4"/>
                <c:pt idx="0">
                  <c:v>6.5799999999999997E-2</c:v>
                </c:pt>
                <c:pt idx="1">
                  <c:v>0.1447</c:v>
                </c:pt>
                <c:pt idx="2">
                  <c:v>0.28949999999999998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D3-46FC-9A3F-4B546C7081E8}"/>
            </c:ext>
          </c:extLst>
        </c:ser>
        <c:ser>
          <c:idx val="1"/>
          <c:order val="1"/>
          <c:tx>
            <c:strRef>
              <c:f>Sheet1!$A$31</c:f>
              <c:strCache>
                <c:ptCount val="1"/>
                <c:pt idx="0">
                  <c:v>Orkney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Sheet1!$B$31:$E$31</c:f>
              <c:numCache>
                <c:formatCode>0.00%</c:formatCode>
                <c:ptCount val="4"/>
                <c:pt idx="0">
                  <c:v>0.28570000000000001</c:v>
                </c:pt>
                <c:pt idx="1">
                  <c:v>0.5</c:v>
                </c:pt>
                <c:pt idx="2">
                  <c:v>0.1429</c:v>
                </c:pt>
                <c:pt idx="3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D3-46FC-9A3F-4B546C7081E8}"/>
            </c:ext>
          </c:extLst>
        </c:ser>
        <c:ser>
          <c:idx val="2"/>
          <c:order val="2"/>
          <c:tx>
            <c:strRef>
              <c:f>Sheet1!$A$32</c:f>
              <c:strCache>
                <c:ptCount val="1"/>
                <c:pt idx="0">
                  <c:v>West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Sheet1!$B$32:$E$32</c:f>
              <c:numCache>
                <c:formatCode>0.00%</c:formatCode>
                <c:ptCount val="4"/>
                <c:pt idx="0">
                  <c:v>0.15379999999999999</c:v>
                </c:pt>
                <c:pt idx="1">
                  <c:v>0.1026</c:v>
                </c:pt>
                <c:pt idx="2">
                  <c:v>0.1026</c:v>
                </c:pt>
                <c:pt idx="3">
                  <c:v>0.64100000000000001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D3-46FC-9A3F-4B546C7081E8}"/>
            </c:ext>
          </c:extLst>
        </c:ser>
        <c:ser>
          <c:idx val="3"/>
          <c:order val="3"/>
          <c:tx>
            <c:strRef>
              <c:f>Sheet1!$A$33</c:f>
              <c:strCache>
                <c:ptCount val="1"/>
                <c:pt idx="0">
                  <c:v>Western Isles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Sheet1!$B$29:$E$29</c:f>
              <c:strCache>
                <c:ptCount val="4"/>
                <c:pt idx="0">
                  <c:v>No decrease</c:v>
                </c:pt>
                <c:pt idx="1">
                  <c:v>Slight decrease</c:v>
                </c:pt>
                <c:pt idx="2">
                  <c:v>Moderate decrease</c:v>
                </c:pt>
                <c:pt idx="3">
                  <c:v>Significant Decrease</c:v>
                </c:pt>
              </c:strCache>
            </c:strRef>
          </c:cat>
          <c:val>
            <c:numRef>
              <c:f>Sheet1!$B$33:$E$33</c:f>
              <c:numCache>
                <c:formatCode>0.00%</c:formatCode>
                <c:ptCount val="4"/>
                <c:pt idx="0">
                  <c:v>0.17649999999999999</c:v>
                </c:pt>
                <c:pt idx="1">
                  <c:v>0.23530000000000001</c:v>
                </c:pt>
                <c:pt idx="2">
                  <c:v>0.23530000000000001</c:v>
                </c:pt>
                <c:pt idx="3">
                  <c:v>0.35289999999999999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D3-46FC-9A3F-4B546C708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9337199"/>
        <c:axId val="129338639"/>
        <c:axId val="0"/>
      </c:bar3DChart>
      <c:catAx>
        <c:axId val="1293371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8639"/>
        <c:crosses val="autoZero"/>
        <c:auto val="1"/>
        <c:lblAlgn val="ctr"/>
        <c:lblOffset val="100"/>
        <c:noMultiLvlLbl val="0"/>
      </c:catAx>
      <c:valAx>
        <c:axId val="129338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3371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Sheet1!$B$43</c:f>
              <c:strCache>
                <c:ptCount val="1"/>
                <c:pt idx="0">
                  <c:v>Effort not changed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Sheet1!$A$44:$A$47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Sheet1!$B$44:$B$47</c:f>
              <c:numCache>
                <c:formatCode>0.00%</c:formatCode>
                <c:ptCount val="4"/>
                <c:pt idx="0">
                  <c:v>0.57889999999999997</c:v>
                </c:pt>
                <c:pt idx="1">
                  <c:v>0.86670000000000003</c:v>
                </c:pt>
                <c:pt idx="2">
                  <c:v>0.55259999999999998</c:v>
                </c:pt>
                <c:pt idx="3">
                  <c:v>0.73680000000000001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62-4D91-ACCA-1B3DC57B3D60}"/>
            </c:ext>
          </c:extLst>
        </c:ser>
        <c:ser>
          <c:idx val="1"/>
          <c:order val="1"/>
          <c:tx>
            <c:strRef>
              <c:f>Sheet1!$C$43</c:f>
              <c:strCache>
                <c:ptCount val="1"/>
                <c:pt idx="0">
                  <c:v>Effort has Increased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Sheet1!$A$44:$A$47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Sheet1!$C$44:$C$47</c:f>
              <c:numCache>
                <c:formatCode>0.00%</c:formatCode>
                <c:ptCount val="4"/>
                <c:pt idx="0">
                  <c:v>0.40789999999999998</c:v>
                </c:pt>
                <c:pt idx="1">
                  <c:v>6.6699999999999995E-2</c:v>
                </c:pt>
                <c:pt idx="2">
                  <c:v>0.42109999999999997</c:v>
                </c:pt>
                <c:pt idx="3">
                  <c:v>0.26319999999999999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62-4D91-ACCA-1B3DC57B3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097807"/>
        <c:axId val="403099247"/>
        <c:axId val="0"/>
      </c:bar3DChart>
      <c:catAx>
        <c:axId val="403097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9247"/>
        <c:crosses val="autoZero"/>
        <c:auto val="1"/>
        <c:lblAlgn val="ctr"/>
        <c:lblOffset val="100"/>
        <c:noMultiLvlLbl val="0"/>
      </c:catAx>
      <c:valAx>
        <c:axId val="403099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7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BB-43FB-9BD2-9F2EB4A1F9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BB-43FB-9BD2-9F2EB4A1F9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BB-43FB-9BD2-9F2EB4A1F9F5}"/>
              </c:ext>
            </c:extLst>
          </c:dPt>
          <c:cat>
            <c:multiLvlStrRef>
              <c:f>Sheet!$A$99:$B$101</c:f>
              <c:multiLvlStrCache>
                <c:ptCount val="3"/>
                <c:lvl>
                  <c:pt idx="0">
                    <c:v>73.94%</c:v>
                  </c:pt>
                  <c:pt idx="1">
                    <c:v>24.24%</c:v>
                  </c:pt>
                  <c:pt idx="2">
                    <c:v>1.82%</c:v>
                  </c:pt>
                </c:lvl>
                <c:lvl>
                  <c:pt idx="0">
                    <c:v>Very Familiar</c:v>
                  </c:pt>
                  <c:pt idx="1">
                    <c:v>Somewhat Familiar</c:v>
                  </c:pt>
                  <c:pt idx="2">
                    <c:v>Not Familiar</c:v>
                  </c:pt>
                </c:lvl>
              </c:multiLvlStrCache>
            </c:multiLvlStrRef>
          </c:cat>
          <c:val>
            <c:numRef>
              <c:f>Sheet!$C$99:$C$101</c:f>
              <c:numCache>
                <c:formatCode>General</c:formatCode>
                <c:ptCount val="3"/>
                <c:pt idx="0">
                  <c:v>122</c:v>
                </c:pt>
                <c:pt idx="1">
                  <c:v>40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BB-43FB-9BD2-9F2EB4A1F9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Sheet1!$A$57</c:f>
              <c:strCache>
                <c:ptCount val="1"/>
                <c:pt idx="0">
                  <c:v>Banning of super crabbers from all inshore waters (out to 12nm)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Sheet1!$B$56:$E$56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Sheet1!$B$57:$E$57</c:f>
              <c:numCache>
                <c:formatCode>0.00%</c:formatCode>
                <c:ptCount val="4"/>
                <c:pt idx="0">
                  <c:v>0.53029999999999999</c:v>
                </c:pt>
                <c:pt idx="1">
                  <c:v>0.46150000000000002</c:v>
                </c:pt>
                <c:pt idx="2">
                  <c:v>0.77139999999999997</c:v>
                </c:pt>
                <c:pt idx="3">
                  <c:v>0.78569999999999995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ED-4AE3-9167-537772E7D5E1}"/>
            </c:ext>
          </c:extLst>
        </c:ser>
        <c:ser>
          <c:idx val="1"/>
          <c:order val="1"/>
          <c:tx>
            <c:strRef>
              <c:f>Sheet1!$A$58</c:f>
              <c:strCache>
                <c:ptCount val="1"/>
                <c:pt idx="0">
                  <c:v>Creel numbers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Sheet1!$B$56:$E$56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Sheet1!$B$58:$E$58</c:f>
              <c:numCache>
                <c:formatCode>0.00%</c:formatCode>
                <c:ptCount val="4"/>
                <c:pt idx="0">
                  <c:v>0.74239999999999995</c:v>
                </c:pt>
                <c:pt idx="1">
                  <c:v>0.46150000000000002</c:v>
                </c:pt>
                <c:pt idx="2">
                  <c:v>0.85709999999999997</c:v>
                </c:pt>
                <c:pt idx="3">
                  <c:v>0.92859999999999998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ED-4AE3-9167-537772E7D5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4078271"/>
        <c:axId val="784077311"/>
        <c:axId val="0"/>
      </c:bar3DChart>
      <c:catAx>
        <c:axId val="7840782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077311"/>
        <c:crosses val="autoZero"/>
        <c:auto val="1"/>
        <c:lblAlgn val="ctr"/>
        <c:lblOffset val="100"/>
        <c:noMultiLvlLbl val="0"/>
      </c:catAx>
      <c:valAx>
        <c:axId val="7840773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0782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Sheet1!$A$69</c:f>
              <c:strCache>
                <c:ptCount val="1"/>
                <c:pt idx="0">
                  <c:v>Increased monitoring and enforcement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Sheet1!$B$68:$E$68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Sheet1!$B$69:$E$69</c:f>
              <c:numCache>
                <c:formatCode>0.00%</c:formatCode>
                <c:ptCount val="4"/>
                <c:pt idx="0">
                  <c:v>0.55740000000000001</c:v>
                </c:pt>
                <c:pt idx="1">
                  <c:v>0.33329999999999999</c:v>
                </c:pt>
                <c:pt idx="2">
                  <c:v>0.4194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F6-4AE7-BC9D-2453F0E5899B}"/>
            </c:ext>
          </c:extLst>
        </c:ser>
        <c:ser>
          <c:idx val="1"/>
          <c:order val="1"/>
          <c:tx>
            <c:strRef>
              <c:f>Sheet1!$A$70</c:f>
              <c:strCache>
                <c:ptCount val="1"/>
                <c:pt idx="0">
                  <c:v>Regionalised management approach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Sheet1!$B$68:$E$68</c:f>
              <c:strCache>
                <c:ptCount val="4"/>
                <c:pt idx="0">
                  <c:v>East</c:v>
                </c:pt>
                <c:pt idx="1">
                  <c:v>Orkney</c:v>
                </c:pt>
                <c:pt idx="2">
                  <c:v>West</c:v>
                </c:pt>
                <c:pt idx="3">
                  <c:v>Western Isles</c:v>
                </c:pt>
              </c:strCache>
            </c:strRef>
          </c:cat>
          <c:val>
            <c:numRef>
              <c:f>Sheet1!$B$70:$E$70</c:f>
              <c:numCache>
                <c:formatCode>0.00%</c:formatCode>
                <c:ptCount val="4"/>
                <c:pt idx="0">
                  <c:v>0.21310000000000001</c:v>
                </c:pt>
                <c:pt idx="1">
                  <c:v>0.6</c:v>
                </c:pt>
                <c:pt idx="2">
                  <c:v>0.5484</c:v>
                </c:pt>
                <c:pt idx="3">
                  <c:v>0.64290000000000003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F6-4AE7-BC9D-2453F0E589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095887"/>
        <c:axId val="403096847"/>
        <c:axId val="0"/>
      </c:bar3DChart>
      <c:catAx>
        <c:axId val="403095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6847"/>
        <c:crosses val="autoZero"/>
        <c:auto val="1"/>
        <c:lblAlgn val="ctr"/>
        <c:lblOffset val="100"/>
        <c:noMultiLvlLbl val="0"/>
      </c:catAx>
      <c:valAx>
        <c:axId val="4030968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30958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788696414086497E-2"/>
          <c:w val="0.94812321719977144"/>
          <c:h val="0.9341554243063107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0E2-42D6-AD06-0D3545909B0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0E2-42D6-AD06-0D3545909B0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0E2-42D6-AD06-0D3545909B0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0E2-42D6-AD06-0D3545909B0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0E2-42D6-AD06-0D3545909B0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0E2-42D6-AD06-0D3545909B05}"/>
              </c:ext>
            </c:extLst>
          </c:dPt>
          <c:cat>
            <c:multiLvlStrRef>
              <c:f>Sheet!$A$108:$B$113</c:f>
              <c:multiLvlStrCache>
                <c:ptCount val="6"/>
                <c:lvl>
                  <c:pt idx="0">
                    <c:v>5.45%</c:v>
                  </c:pt>
                  <c:pt idx="1">
                    <c:v>14.55%</c:v>
                  </c:pt>
                  <c:pt idx="2">
                    <c:v>31.52%</c:v>
                  </c:pt>
                  <c:pt idx="3">
                    <c:v>21.21%</c:v>
                  </c:pt>
                  <c:pt idx="4">
                    <c:v>23.03%</c:v>
                  </c:pt>
                  <c:pt idx="5">
                    <c:v>4.24%</c:v>
                  </c:pt>
                </c:lvl>
                <c:lvl>
                  <c:pt idx="0">
                    <c:v>Excellent</c:v>
                  </c:pt>
                  <c:pt idx="1">
                    <c:v>Good</c:v>
                  </c:pt>
                  <c:pt idx="2">
                    <c:v>Fair</c:v>
                  </c:pt>
                  <c:pt idx="3">
                    <c:v>Poor</c:v>
                  </c:pt>
                  <c:pt idx="4">
                    <c:v>Very Poor</c:v>
                  </c:pt>
                  <c:pt idx="5">
                    <c:v>I don’t have an opinion</c:v>
                  </c:pt>
                </c:lvl>
              </c:multiLvlStrCache>
            </c:multiLvlStrRef>
          </c:cat>
          <c:val>
            <c:numRef>
              <c:f>Sheet!$C$108:$C$113</c:f>
              <c:numCache>
                <c:formatCode>General</c:formatCode>
                <c:ptCount val="6"/>
                <c:pt idx="0">
                  <c:v>9</c:v>
                </c:pt>
                <c:pt idx="1">
                  <c:v>24</c:v>
                </c:pt>
                <c:pt idx="2">
                  <c:v>52</c:v>
                </c:pt>
                <c:pt idx="3">
                  <c:v>35</c:v>
                </c:pt>
                <c:pt idx="4">
                  <c:v>38</c:v>
                </c:pt>
                <c:pt idx="5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E2-42D6-AD06-0D3545909B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223-4FA2-89F5-D068A860A22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223-4FA2-89F5-D068A860A22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223-4FA2-89F5-D068A860A22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223-4FA2-89F5-D068A860A22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223-4FA2-89F5-D068A860A22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223-4FA2-89F5-D068A860A22A}"/>
              </c:ext>
            </c:extLst>
          </c:dPt>
          <c:cat>
            <c:multiLvlStrRef>
              <c:f>Sheet!$A$120:$B$125</c:f>
              <c:multiLvlStrCache>
                <c:ptCount val="6"/>
                <c:lvl>
                  <c:pt idx="0">
                    <c:v>27.88%</c:v>
                  </c:pt>
                  <c:pt idx="1">
                    <c:v>29.09%</c:v>
                  </c:pt>
                  <c:pt idx="2">
                    <c:v>0.0%</c:v>
                  </c:pt>
                  <c:pt idx="3">
                    <c:v>15.76%</c:v>
                  </c:pt>
                  <c:pt idx="4">
                    <c:v>25.45%</c:v>
                  </c:pt>
                  <c:pt idx="5">
                    <c:v>1.82%</c:v>
                  </c:pt>
                </c:lvl>
                <c:lvl>
                  <c:pt idx="0">
                    <c:v>Fully agreed</c:v>
                  </c:pt>
                  <c:pt idx="1">
                    <c:v>Somewhat agreed</c:v>
                  </c:pt>
                  <c:pt idx="2">
                    <c:v>Neither agreed nor disagreed</c:v>
                  </c:pt>
                  <c:pt idx="3">
                    <c:v>Somewhat disagreed</c:v>
                  </c:pt>
                  <c:pt idx="4">
                    <c:v>Wholly disagreed</c:v>
                  </c:pt>
                  <c:pt idx="5">
                    <c:v>I don’t have an opinion</c:v>
                  </c:pt>
                </c:lvl>
              </c:multiLvlStrCache>
            </c:multiLvlStrRef>
          </c:cat>
          <c:val>
            <c:numRef>
              <c:f>Sheet!$C$120:$C$125</c:f>
              <c:numCache>
                <c:formatCode>General</c:formatCode>
                <c:ptCount val="6"/>
                <c:pt idx="0">
                  <c:v>46</c:v>
                </c:pt>
                <c:pt idx="1">
                  <c:v>48</c:v>
                </c:pt>
                <c:pt idx="2">
                  <c:v>0</c:v>
                </c:pt>
                <c:pt idx="3">
                  <c:v>26</c:v>
                </c:pt>
                <c:pt idx="4">
                  <c:v>42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223-4FA2-89F5-D068A860A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16A-41C4-AE3F-9DAFD9F1A0A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16A-41C4-AE3F-9DAFD9F1A0A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16A-41C4-AE3F-9DAFD9F1A0A0}"/>
              </c:ext>
            </c:extLst>
          </c:dPt>
          <c:cat>
            <c:multiLvlStrRef>
              <c:f>Sheet!$A$132:$B$134</c:f>
              <c:multiLvlStrCache>
                <c:ptCount val="3"/>
                <c:lvl>
                  <c:pt idx="0">
                    <c:v>0.0%</c:v>
                  </c:pt>
                  <c:pt idx="1">
                    <c:v>21.74%</c:v>
                  </c:pt>
                  <c:pt idx="2">
                    <c:v>78.26%</c:v>
                  </c:pt>
                </c:lvl>
                <c:lvl>
                  <c:pt idx="0">
                    <c:v>Brown Crab</c:v>
                  </c:pt>
                  <c:pt idx="1">
                    <c:v>Lobster</c:v>
                  </c:pt>
                  <c:pt idx="2">
                    <c:v>Both Brown Crab and Lobster</c:v>
                  </c:pt>
                </c:lvl>
              </c:multiLvlStrCache>
            </c:multiLvlStrRef>
          </c:cat>
          <c:val>
            <c:numRef>
              <c:f>Sheet!$C$132:$C$134</c:f>
              <c:numCache>
                <c:formatCode>General</c:formatCode>
                <c:ptCount val="3"/>
                <c:pt idx="0">
                  <c:v>0</c:v>
                </c:pt>
                <c:pt idx="1">
                  <c:v>35</c:v>
                </c:pt>
                <c:pt idx="2">
                  <c:v>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16A-41C4-AE3F-9DAFD9F1A0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CE1-45B6-A18D-9D7C6E8B50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CE1-45B6-A18D-9D7C6E8B50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CE1-45B6-A18D-9D7C6E8B50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CE1-45B6-A18D-9D7C6E8B50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CE1-45B6-A18D-9D7C6E8B50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CE1-45B6-A18D-9D7C6E8B5066}"/>
              </c:ext>
            </c:extLst>
          </c:dPt>
          <c:cat>
            <c:strRef>
              <c:f>Sheet!$A$166:$A$171</c:f>
              <c:strCache>
                <c:ptCount val="6"/>
                <c:pt idx="0">
                  <c:v>0 -500</c:v>
                </c:pt>
                <c:pt idx="1">
                  <c:v>500 – 1000</c:v>
                </c:pt>
                <c:pt idx="2">
                  <c:v>1500 – 2000</c:v>
                </c:pt>
                <c:pt idx="3">
                  <c:v>2000 – 2500</c:v>
                </c:pt>
                <c:pt idx="4">
                  <c:v>2500 +</c:v>
                </c:pt>
                <c:pt idx="5">
                  <c:v>Other (please specify)</c:v>
                </c:pt>
              </c:strCache>
            </c:strRef>
          </c:cat>
          <c:val>
            <c:numRef>
              <c:f>Sheet!$B$166:$B$171</c:f>
              <c:numCache>
                <c:formatCode>0%</c:formatCode>
                <c:ptCount val="6"/>
                <c:pt idx="0">
                  <c:v>0.8529411764705882</c:v>
                </c:pt>
                <c:pt idx="1">
                  <c:v>0.14705882352941177</c:v>
                </c:pt>
                <c:pt idx="2" formatCode="General">
                  <c:v>0</c:v>
                </c:pt>
                <c:pt idx="3" formatCode="General">
                  <c:v>0</c:v>
                </c:pt>
                <c:pt idx="4" formatCode="General">
                  <c:v>0</c:v>
                </c:pt>
                <c:pt idx="5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CE1-45B6-A18D-9D7C6E8B5066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7CE1-45B6-A18D-9D7C6E8B506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7CE1-45B6-A18D-9D7C6E8B506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7CE1-45B6-A18D-9D7C6E8B506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7CE1-45B6-A18D-9D7C6E8B50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7CE1-45B6-A18D-9D7C6E8B50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7CE1-45B6-A18D-9D7C6E8B5066}"/>
              </c:ext>
            </c:extLst>
          </c:dPt>
          <c:cat>
            <c:strRef>
              <c:f>Sheet!$A$166:$A$171</c:f>
              <c:strCache>
                <c:ptCount val="6"/>
                <c:pt idx="0">
                  <c:v>0 -500</c:v>
                </c:pt>
                <c:pt idx="1">
                  <c:v>500 – 1000</c:v>
                </c:pt>
                <c:pt idx="2">
                  <c:v>1500 – 2000</c:v>
                </c:pt>
                <c:pt idx="3">
                  <c:v>2000 – 2500</c:v>
                </c:pt>
                <c:pt idx="4">
                  <c:v>2500 +</c:v>
                </c:pt>
                <c:pt idx="5">
                  <c:v>Other (please specify)</c:v>
                </c:pt>
              </c:strCache>
            </c:strRef>
          </c:cat>
          <c:val>
            <c:numRef>
              <c:f>Sheet!$C$166:$C$171</c:f>
              <c:numCache>
                <c:formatCode>General</c:formatCode>
                <c:ptCount val="6"/>
                <c:pt idx="0">
                  <c:v>29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7CE1-45B6-A18D-9D7C6E8B5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26-48B3-B756-4894FE6A5B3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26-48B3-B756-4894FE6A5B3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26-48B3-B756-4894FE6A5B3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26-48B3-B756-4894FE6A5B3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626-48B3-B756-4894FE6A5B31}"/>
              </c:ext>
            </c:extLst>
          </c:dPt>
          <c:cat>
            <c:multiLvlStrRef>
              <c:f>Sheet!$A$188:$B$192</c:f>
              <c:multiLvlStrCache>
                <c:ptCount val="5"/>
                <c:lvl>
                  <c:pt idx="0">
                    <c:v>57.72%</c:v>
                  </c:pt>
                  <c:pt idx="1">
                    <c:v>31.54%</c:v>
                  </c:pt>
                  <c:pt idx="2">
                    <c:v>6.04%</c:v>
                  </c:pt>
                  <c:pt idx="3">
                    <c:v>0.67%</c:v>
                  </c:pt>
                  <c:pt idx="4">
                    <c:v>4.03%</c:v>
                  </c:pt>
                </c:lvl>
                <c:lvl>
                  <c:pt idx="0">
                    <c:v>0 -500</c:v>
                  </c:pt>
                  <c:pt idx="1">
                    <c:v>500 – 1000</c:v>
                  </c:pt>
                  <c:pt idx="2">
                    <c:v>1500 – 2000</c:v>
                  </c:pt>
                  <c:pt idx="3">
                    <c:v>2000 – 2500</c:v>
                  </c:pt>
                  <c:pt idx="4">
                    <c:v>2500 +</c:v>
                  </c:pt>
                </c:lvl>
              </c:multiLvlStrCache>
            </c:multiLvlStrRef>
          </c:cat>
          <c:val>
            <c:numRef>
              <c:f>Sheet!$C$188:$C$192</c:f>
              <c:numCache>
                <c:formatCode>General</c:formatCode>
                <c:ptCount val="5"/>
                <c:pt idx="0">
                  <c:v>86</c:v>
                </c:pt>
                <c:pt idx="1">
                  <c:v>47</c:v>
                </c:pt>
                <c:pt idx="2">
                  <c:v>9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626-48B3-B756-4894FE6A5B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788809007569706E-2"/>
          <c:y val="0.10825245016590301"/>
          <c:w val="0.95721119099243024"/>
          <c:h val="0.74370940616426484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multiLvlStrRef>
              <c:f>Sheet!$A$178:$B$181</c:f>
              <c:multiLvlStrCache>
                <c:ptCount val="4"/>
                <c:lvl>
                  <c:pt idx="0">
                    <c:v>23.53%</c:v>
                  </c:pt>
                  <c:pt idx="1">
                    <c:v>11.76%</c:v>
                  </c:pt>
                  <c:pt idx="2">
                    <c:v>17.65%</c:v>
                  </c:pt>
                  <c:pt idx="3">
                    <c:v>47.06%</c:v>
                  </c:pt>
                </c:lvl>
                <c:lvl>
                  <c:pt idx="0">
                    <c:v>None                                                      (under 5%)</c:v>
                  </c:pt>
                  <c:pt idx="1">
                    <c:v>Slight                                                             (5% - 10%)</c:v>
                  </c:pt>
                  <c:pt idx="2">
                    <c:v>Moderate                                                      (10% - 20%)</c:v>
                  </c:pt>
                  <c:pt idx="3">
                    <c:v>Significant                                                 (20% +)</c:v>
                  </c:pt>
                </c:lvl>
              </c:multiLvlStrCache>
            </c:multiLvlStrRef>
          </c:cat>
          <c:val>
            <c:numRef>
              <c:f>Sheet!$C$178:$C$181</c:f>
              <c:numCache>
                <c:formatCode>General</c:formatCode>
                <c:ptCount val="4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D-42FC-80E5-B029D0855D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5790927"/>
        <c:axId val="795787567"/>
        <c:axId val="0"/>
      </c:bar3DChart>
      <c:catAx>
        <c:axId val="795790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87567"/>
        <c:crosses val="autoZero"/>
        <c:auto val="1"/>
        <c:lblAlgn val="ctr"/>
        <c:lblOffset val="100"/>
        <c:noMultiLvlLbl val="0"/>
      </c:catAx>
      <c:valAx>
        <c:axId val="795787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57909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337425912643621E-2"/>
          <c:y val="7.4787797554454777E-2"/>
          <c:w val="0.93209850645880177"/>
          <c:h val="0.747198498424729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cat>
            <c:multiLvlStrRef>
              <c:f>Sheet!$A$199:$B$202</c:f>
              <c:multiLvlStrCache>
                <c:ptCount val="4"/>
                <c:lvl>
                  <c:pt idx="0">
                    <c:v>12.84%</c:v>
                  </c:pt>
                  <c:pt idx="1">
                    <c:v>17.57%</c:v>
                  </c:pt>
                  <c:pt idx="2">
                    <c:v>22.3%</c:v>
                  </c:pt>
                  <c:pt idx="3">
                    <c:v>47.3%</c:v>
                  </c:pt>
                </c:lvl>
                <c:lvl>
                  <c:pt idx="0">
                    <c:v>None                                                      (under 5%)</c:v>
                  </c:pt>
                  <c:pt idx="1">
                    <c:v>Slight                                                             (5% - 10%)</c:v>
                  </c:pt>
                  <c:pt idx="2">
                    <c:v>Moderate                                                      (10% - 20%)</c:v>
                  </c:pt>
                  <c:pt idx="3">
                    <c:v>Significant                                                 (20% +)</c:v>
                  </c:pt>
                </c:lvl>
              </c:multiLvlStrCache>
            </c:multiLvlStrRef>
          </c:cat>
          <c:val>
            <c:numRef>
              <c:f>Sheet!$C$199:$C$202</c:f>
              <c:numCache>
                <c:formatCode>General</c:formatCode>
                <c:ptCount val="4"/>
                <c:pt idx="0">
                  <c:v>19</c:v>
                </c:pt>
                <c:pt idx="1">
                  <c:v>26</c:v>
                </c:pt>
                <c:pt idx="2">
                  <c:v>33</c:v>
                </c:pt>
                <c:pt idx="3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E2-45B1-9294-E297394593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88369055"/>
        <c:axId val="788369535"/>
        <c:axId val="0"/>
      </c:bar3DChart>
      <c:catAx>
        <c:axId val="7883690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369535"/>
        <c:crosses val="autoZero"/>
        <c:auto val="1"/>
        <c:lblAlgn val="ctr"/>
        <c:lblOffset val="100"/>
        <c:noMultiLvlLbl val="0"/>
      </c:catAx>
      <c:valAx>
        <c:axId val="7883695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83690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7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8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19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21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8165E9-68D9-4AF2-B803-04865D8CA11D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83CCF-231C-40E0-80F2-31ABE30F41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938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to the Analysis of the Interim Measures Survey.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brief presentation – focusing more on the emerging themes rather than the detailed responses to every question.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However, there are a few stats and pie charts for your entertainment.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92083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 fishers report only targeting crab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48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0 – 500 85% </a:t>
            </a:r>
            <a:r>
              <a:rPr lang="en-GB" b="1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29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accent2"/>
                </a:solidFill>
                <a:latin typeface="Arial Black" panose="020B0A04020102020204" pitchFamily="34" charset="0"/>
              </a:rPr>
              <a:t>500 – 1000 15% </a:t>
            </a:r>
            <a:r>
              <a:rPr lang="en-GB" b="1" dirty="0">
                <a:solidFill>
                  <a:schemeClr val="accent2"/>
                </a:solidFill>
                <a:latin typeface="Arial Black" panose="020B0A04020102020204" pitchFamily="34" charset="0"/>
              </a:rPr>
              <a:t>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0043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4631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B9175-9A4C-AA30-5AF0-B87DB03CE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DD0C55C-9C1A-B7EF-A4FE-3D56956625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B3B00B-6AFC-D350-34EA-86D9DF3D2D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848DE5-F4FC-428F-F3B6-A0B3150704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3094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9B50D6-911A-4B1B-C11F-88A5DC2A7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DBBBBC-3278-9840-2885-3AB313689B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09D54FA-B16D-4509-F0C3-FC045CB362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213635-A72F-9640-1C7F-82EFDDA39F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6994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576BD6-3F3B-D955-BC06-3B0BAEFD77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9601BE-4802-C2CC-C876-2365F501CE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411E3ED-E642-1EA4-D5DF-649212BBC1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0F5186-ECFF-5D91-1722-27FC64949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4356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4D166-7E72-D063-04A6-718F4579A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6048A6A-B652-6AB2-FE50-370E5BE53C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A05883-DAE5-CC01-3FC9-D54D1E8CF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DE938-D362-7863-3BC5-FA2F3A113A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83154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53253-5641-F5E5-649C-DE2C36F14C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797C5C-1C2B-DA2F-7AA7-CAD4A74832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B1CD0D-B49B-3A49-DF76-CA9C41E558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26CAE-DFE6-7949-1874-806006A586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028866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829312-86C4-23DF-505E-693E83F47B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BCFF59F-F0F1-67EC-3A90-3B3A04353E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5515A3-6037-37F6-730A-433407490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0F890F-BDE5-24E4-AFB3-A88D38BABA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6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98A476-63CC-5996-9A7D-3BB4761E4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F051B4-6417-5FD8-E11B-E11AA0037B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628026-48DE-AF64-6713-7FED6E6C2A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C45CA2-4CED-4433-883A-5561D7A265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4510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9205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43FCD-432C-81B6-BA53-C0D99C972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6B6C94F-4D3E-2137-06F1-614E8483C5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DD3016-7CB8-E3A3-B8B4-19A2A9E80C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4EA8B9-20A5-DAD6-FAC2-BA191718EE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56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5F1E47-111C-ED42-B0AB-638EB35DD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79103E3-0C2B-A464-320C-0DF2F6BD5E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1E940C1-33B6-F36B-5D61-42EB3DEEE4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6CF16A-3C4C-30F6-0533-D0125412CC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8621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EC7524-F9F8-6C72-72CC-80C097DB2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A30C0B-5079-E79B-A859-49C313E1EFC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A254AC-82F3-E9F3-C601-D70E61AF4A7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2E97D-C093-6092-CAE0-FF5C3B24C7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1758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2219B3-7B6E-902C-FA21-C8C9B82C64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50B3DB-C47E-511E-C18D-D6FBE59D1F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213DBC-1946-8F4D-92D9-596ABFABCE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EF26E-AD39-9FE2-E866-BA0BEA4F420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29791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9F6D9A-B478-128B-A5DC-914E10B6C7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9EFE530-7C05-B9ED-344E-2694C52025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63C8E6-C664-8EBF-4FDF-03948BC49E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965C0-A83E-6BAE-1B88-26D97CD834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1520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99CFF-9BCF-7A56-438C-0ECCF7CC1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3A3BE3-AAC5-62F0-351E-5B4FAB6C7BD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8185AD4-6D3B-E70A-8E8B-77BBF7AC96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6FFE5-FE4D-094A-9A51-F94D43D61E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3809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FE1E55-0018-E45A-835F-B34FD0A5E5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C5044B3-2E8A-AD33-E33A-C972EAD33A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8EB036-69DE-8060-9DF6-777AADEA74C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FA4C41-551E-D743-4A19-D017E2E93A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80871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AD4BA-1F67-C70B-E09A-CD0C4C18C5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79369E0-B704-67F0-E8FA-5F5C75D160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EF7D87-69C2-FAB2-4893-F68A97B978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35E73-6053-1B77-2B30-DB84901CE6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96095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CCC59B-3236-78DF-4182-4EC9555CF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92A993-AF69-833E-AD32-2ED02C2377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74DBE05-4780-B924-960D-D893660975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to the Analysis of the Interim Measures Survey.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brief presentation – focusing more on the emerging themes rather than the detailed responses to every question.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However, there are a few stats and pie charts for your entertainment.</a:t>
            </a: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9DB360-79D2-6F4D-1C01-E5CF3C5A22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739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B4CA4-BBFE-4156-4B6A-316D90D121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A127F32-E6EA-23BB-9126-805F792DE2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140E19-52A2-21A1-C597-59E2C4A212C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5CE3D-77F0-4EF5-EA3C-29871244409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9431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F50729-8128-4FD6-5648-2C5F4F50FA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D18C07-9698-A41D-B63F-CD4D78481D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E36F53-3F6D-C2C7-6C66-C4B82CCE00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9F140F-A2BF-8BD0-B8B1-F166786395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1267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North Coast Normally in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861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55069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0141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A83CCF-231C-40E0-80F2-31ABE30F419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25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5CED2-0A02-DD60-D59D-885E82C10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3BA690-6D08-2740-45CE-BEE69F9C5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DFC7E-D585-A204-7EE8-4ED7BD2D2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61703-D955-93C5-8276-934E36AAC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3950B-212D-FE46-6F00-DBF541D1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471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129E-A1F1-171F-815C-CD6283307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375A4C-388A-F9B7-69A1-3C020CEC0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3C8F6B-140D-2539-2E1F-E35317C4E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9B2AA-592F-DEA1-5C0B-8B8FD5D6C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D44E3-8D5F-F558-BBA7-640629118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826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8670D0-2436-7A75-936D-C188E9D20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C437AB-CAF4-9DBD-6F97-9E1468C7F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6B5CC-D45E-4727-6102-B2F1B99F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2EFB69-158B-6EB6-B7F5-97E321658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A50A9-D457-626C-721B-9C06BD7A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04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1BF1-46C8-04C6-F327-0624C0343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113B6-C538-E2C3-BBEC-D89B69C02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83639-4A4C-E4B7-8B18-1C2BC3C3B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43254-DC3B-D2B4-8B06-23CA1D680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2B10-CB89-1FC6-F7E4-D9569E9B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08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176E-B545-7653-21A8-7E686473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454FD-0025-B159-FEF5-6601A316A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D6513F-43F9-3E3A-DE61-E9B901CE9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A370F-E922-455C-2F06-62F80D94B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3249A-EFF4-757D-A47E-DDDA083CB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1038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EC3F2-5355-E93C-BC28-54827A17A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8CFEE-1190-DC63-D5BE-ABF8DCFDF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BDA25E-4711-67D9-CC25-B6F22668BD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D9F8C-4CE0-2418-6DD1-FD24E912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EB520-5035-995C-3181-29BE8B58D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BBF31-8AEB-34A7-1C0F-6410F4ACD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126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63480-8FCC-C897-68A8-A50EA1335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31C888-E5B1-B3A5-323D-C10EFA461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A457D9-02B3-E315-E6D8-C1054E9AF0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3A231-FAF2-2FE8-1883-43172C564B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7E9245-89F6-ED31-E836-7541E9A7B2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6D2F7-73AC-B26A-FB7C-966E07EE0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586EFA-3615-2FCA-9F66-CCB3CEED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6ED7D1-27CE-F179-52EB-A365AC831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17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0BCA9-4914-5601-7CA1-03E0DC280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EDB728-DB19-1922-8919-69EE66EE4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CF454E-F087-AC57-8D56-377F9B81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4E8B47-3C7C-7889-4A80-D7ADC6FDF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938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7F5EC1-953E-1E88-333E-82722D9C2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0FA8C8-52C6-A8A1-66A0-4588F789C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48923E-187D-559A-F858-8E9ADE81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9509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F2F26-80D6-9497-296B-544568F96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ABE9A-75C0-D525-0BEF-E48AA6E90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864044-8659-572E-ADBD-0DDCBF207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0944CC-F7ED-32E1-FCCC-6757B91F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495D7-EEFE-C1D3-0B17-5358BB85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D7428F-1679-C4B5-8B38-79B2D75F7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283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683CE-1362-8247-5837-33E1B3235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409D5-6FF6-8E58-3757-B773B35EA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4445CA-2A60-D747-1C56-568E153C1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F11FB0-4961-FA82-1E9F-C4877ADD6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51E89C-DD40-CA7E-7552-D49C7CE4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23F51-E601-C78C-A4B5-4888CA2F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139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679327-0CEC-E908-359F-77B1092C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E89BD5-CC59-F6B9-DC58-D084B692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87D78E-ECB6-87AA-8E8F-603353AD7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6864A31-35B4-4BB0-83EF-03AAB57057A0}" type="datetimeFigureOut">
              <a:rPr lang="en-GB" smtClean="0"/>
              <a:t>27/02/2025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1BE25-9A87-1832-910E-9660896D08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A8A04-C563-C77E-1088-238E57B9B3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3AB802-BAE1-4807-A634-1AE4622B7B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5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0C719-764D-33AC-3C17-179D7DC97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1122363"/>
            <a:ext cx="10760364" cy="2387600"/>
          </a:xfrm>
        </p:spPr>
        <p:txBody>
          <a:bodyPr>
            <a:normAutofit/>
          </a:bodyPr>
          <a:lstStyle/>
          <a:p>
            <a:r>
              <a:rPr lang="en-GB" b="0" i="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F0502020204030204" pitchFamily="34" charset="0"/>
              </a:rPr>
              <a:t>Inshore Fisheries Interim Measures Evaluation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3B4F6F-BCE5-46A9-81A9-92093FF57E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Inshore Fisheries Group Network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E84B25-8283-C6CE-62B7-B1B2BE4C8130}"/>
              </a:ext>
            </a:extLst>
          </p:cNvPr>
          <p:cNvSpPr txBox="1"/>
          <p:nvPr/>
        </p:nvSpPr>
        <p:spPr>
          <a:xfrm>
            <a:off x="184727" y="6022109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 Bennett Orkney RIFG Chair</a:t>
            </a:r>
          </a:p>
        </p:txBody>
      </p:sp>
    </p:spTree>
    <p:extLst>
      <p:ext uri="{BB962C8B-B14F-4D97-AF65-F5344CB8AC3E}">
        <p14:creationId xmlns:p14="http://schemas.microsoft.com/office/powerpoint/2010/main" val="2270584739"/>
      </p:ext>
    </p:extLst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5E99E2-865F-55F8-1C52-79A453F50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C6091-EAFE-CF2E-2167-9EAF179CC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Targeted Stock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72D98-6EB4-ECC4-DF95-E607EE3D8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endParaRPr lang="en-GB" sz="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lnSpc>
                <a:spcPct val="30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Lobster 21.74%</a:t>
            </a:r>
          </a:p>
          <a:p>
            <a:pPr marL="0" indent="0">
              <a:lnSpc>
                <a:spcPct val="30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Crab and Lobster 78.26%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EAC2BBE-FED2-96EF-FAD2-5723DD65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253486"/>
              </p:ext>
            </p:extLst>
          </p:nvPr>
        </p:nvGraphicFramePr>
        <p:xfrm>
          <a:off x="6096000" y="1577109"/>
          <a:ext cx="5733935" cy="413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6826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1CC8FF-EDC0-1E80-4508-B0863BA64E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10B81-E065-131C-5FE2-9BC40531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Lobster – Creel numbers </a:t>
            </a:r>
            <a:b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(in the water at any one time)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671E6-7D6B-D039-4CAD-6BF535BFD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endParaRPr lang="en-GB" sz="1200" dirty="0">
              <a:solidFill>
                <a:schemeClr val="tx2">
                  <a:lumMod val="90000"/>
                  <a:lumOff val="1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0 – 500 85%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accent2"/>
                </a:solidFill>
                <a:latin typeface="Arial Black" panose="020B0A04020102020204" pitchFamily="34" charset="0"/>
              </a:rPr>
              <a:t>500 – 1000 15%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2344AA2-42EA-3DCA-8644-35F9499617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7516934"/>
              </p:ext>
            </p:extLst>
          </p:nvPr>
        </p:nvGraphicFramePr>
        <p:xfrm>
          <a:off x="4071925" y="2041071"/>
          <a:ext cx="6966189" cy="38916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73201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06374-20F2-C382-46FB-D4BAE3B6A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Crab &amp; Lobster Creel Numbers</a:t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sz="2000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(in the water at any one time)</a:t>
            </a:r>
            <a:endParaRPr lang="en-GB" sz="2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DD36A2-3849-53E2-2421-6DABD2FAE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0 -500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solidFill>
                  <a:srgbClr val="C00000"/>
                </a:solidFill>
              </a:rPr>
              <a:t>500 – 1000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solidFill>
                  <a:schemeClr val="accent6">
                    <a:lumMod val="75000"/>
                  </a:schemeClr>
                </a:solidFill>
              </a:rPr>
              <a:t>1500 – 2000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solidFill>
                  <a:srgbClr val="00B0F0"/>
                </a:solidFill>
              </a:rPr>
              <a:t>2000 – 2500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>
                <a:solidFill>
                  <a:srgbClr val="A52BA8"/>
                </a:solidFill>
              </a:rPr>
              <a:t>2500 +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5D83565-098F-4C2A-96C9-1020ECF80A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1849752"/>
              </p:ext>
            </p:extLst>
          </p:nvPr>
        </p:nvGraphicFramePr>
        <p:xfrm>
          <a:off x="3810000" y="2055494"/>
          <a:ext cx="7434943" cy="3986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86188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A3C953-7667-7A2C-1649-8C74435311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4F03E-AA12-3ED4-0420-9A5030463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Lobster 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Reduction in catch</a:t>
            </a: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3D79B87-0EC9-4910-915F-030593FB87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357064"/>
              </p:ext>
            </p:extLst>
          </p:nvPr>
        </p:nvGraphicFramePr>
        <p:xfrm>
          <a:off x="1044133" y="1690688"/>
          <a:ext cx="10103734" cy="4739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8867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1EAC68-B24B-41C4-2B98-389116C6F6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93D1-CC72-13B6-736E-2B760556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Crab &amp; Lobster</a:t>
            </a:r>
            <a:b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</a:b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Reduction in catch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C187EB1-3A2E-F861-FBF9-FDA6C7EEA9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592671"/>
              </p:ext>
            </p:extLst>
          </p:nvPr>
        </p:nvGraphicFramePr>
        <p:xfrm>
          <a:off x="937548" y="2057399"/>
          <a:ext cx="10416251" cy="4192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829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2163C9-D298-EFB3-4591-9D5C17528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35CE6-BC30-F0DB-69D3-0720AE72D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Change in Supper Crabber Activity</a:t>
            </a:r>
            <a:endParaRPr lang="en-GB" sz="4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31067C-05A3-2F2E-AFFE-9DD999F51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Increase</a:t>
            </a:r>
            <a:r>
              <a:rPr lang="en-GB" dirty="0">
                <a:solidFill>
                  <a:srgbClr val="7030A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 Change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Decrease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Unaware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CD5B36-5815-3D9E-F4FE-303C3F63D4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6739314"/>
              </p:ext>
            </p:extLst>
          </p:nvPr>
        </p:nvGraphicFramePr>
        <p:xfrm>
          <a:off x="3800433" y="2021553"/>
          <a:ext cx="6889337" cy="3410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26028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08A990-62DB-85B5-A712-814E51ACA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A5776-01FE-74E8-5DA6-337363FE9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Change in Effort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64136-F16F-44A2-338A-9D852D568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endParaRPr lang="en-GB" sz="800" dirty="0">
              <a:solidFill>
                <a:schemeClr val="accent4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Increased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 Change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Decreased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EE0B78E-9928-F7DC-5414-ABCF343B5A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586043"/>
              </p:ext>
            </p:extLst>
          </p:nvPr>
        </p:nvGraphicFramePr>
        <p:xfrm>
          <a:off x="4681492" y="1825625"/>
          <a:ext cx="5594622" cy="3788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60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A31C031-2D17-46E0-5105-600E3C4760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539A9-200C-F769-CC75-8A2E5338B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Should Interim Measures Continue?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6A56C-DFF2-E57D-9280-218DDB63A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Stop 12.23%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Keep 12.95%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Build 24.46%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70C0"/>
                </a:solidFill>
                <a:latin typeface="Arial Black" panose="020B0A04020102020204" pitchFamily="34" charset="0"/>
              </a:rPr>
              <a:t>Rethink 33.81%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A92D9A"/>
                </a:solidFill>
                <a:latin typeface="Arial Black" panose="020B0A04020102020204" pitchFamily="34" charset="0"/>
              </a:rPr>
              <a:t>No Opinion 4.32%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B050"/>
                </a:solidFill>
                <a:latin typeface="Arial Black" panose="020B0A04020102020204" pitchFamily="34" charset="0"/>
              </a:rPr>
              <a:t>Other 12.23%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CF39993-7DBE-426F-D228-F0621D3499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937954"/>
              </p:ext>
            </p:extLst>
          </p:nvPr>
        </p:nvGraphicFramePr>
        <p:xfrm>
          <a:off x="4550864" y="2155372"/>
          <a:ext cx="6802936" cy="3875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814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C140FF4-75B6-BE1B-99BB-3F25378ED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D1FAE-BE6D-765C-EA97-C6B1F250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Input Controls</a:t>
            </a:r>
            <a:endParaRPr lang="en-GB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F90D60D-EB42-62BE-7CBD-BF8146C084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350891"/>
              </p:ext>
            </p:extLst>
          </p:nvPr>
        </p:nvGraphicFramePr>
        <p:xfrm>
          <a:off x="964095" y="1620078"/>
          <a:ext cx="9720469" cy="4601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99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399403-2FD2-583C-9E34-01814738B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83549-4DE6-7652-A080-814FD562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Output Controls</a:t>
            </a:r>
            <a:endParaRPr lang="en-GB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450B44C-1322-3773-A33C-868046B0D7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9287009"/>
              </p:ext>
            </p:extLst>
          </p:nvPr>
        </p:nvGraphicFramePr>
        <p:xfrm>
          <a:off x="1145895" y="2058035"/>
          <a:ext cx="10012100" cy="4014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3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C77E3A-4E84-1EBE-EE89-42BFD7AACB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7687E-5AA5-925D-2D1A-7761FDB85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Interim 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B2038-B310-328F-4EB8-13D940FAF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GB" sz="3600" kern="100" dirty="0"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ban on the landing, offering for sale or consigning of berried lobsters or brown crab and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GB" sz="3600" kern="100" dirty="0">
                <a:ea typeface="Aptos" panose="020B0004020202020204" pitchFamily="34" charset="0"/>
                <a:cs typeface="Times New Roman" panose="02020603050405020304" pitchFamily="18" charset="0"/>
              </a:rPr>
              <a:t>R</a:t>
            </a:r>
            <a:r>
              <a:rPr lang="en-GB" sz="3600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estrictions on the operation in 0-6nm of Super crabbers (vessels greater than 12m in length that have caught over 200 tonnes of brown crab and or lobster during any 12 month period from 2020 onwards).</a:t>
            </a:r>
          </a:p>
        </p:txBody>
      </p:sp>
    </p:spTree>
    <p:extLst>
      <p:ext uri="{BB962C8B-B14F-4D97-AF65-F5344CB8AC3E}">
        <p14:creationId xmlns:p14="http://schemas.microsoft.com/office/powerpoint/2010/main" val="1085021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19AE5-E6E0-76F2-048F-A82E8B473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E0BD7-AFDF-B242-EC19-3F09438B1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Technical Controls</a:t>
            </a:r>
            <a:endParaRPr lang="en-GB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8ED9B3-969C-5332-5E72-7CDD02E43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0468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636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DA8EC9-54A6-6A4C-0474-4707F2429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1F5E6B-D578-9B2F-A3E1-F954CF79F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 fontScale="90000"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Agreement with interim measures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D34F59D9-BB10-92A3-FD9F-877E12E35E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601773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312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7A474D-CBF6-D2E7-9BF7-0F94475A5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2A66594-0571-16F1-C9F8-FFF831E9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Lobster Landings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10AA660-B80A-C962-695B-54074B1E5A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8075279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5259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F3C6BF-83E1-2C44-9B23-B7B802E33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A26E15-7969-A28C-14EB-54D711FB9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Crab &amp; Lobster Landings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C3F7376D-8DF3-AFAF-D121-2378951769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4222934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490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23F620-EF87-F927-AE0E-0747B2438F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E49323-6CB3-7142-5254-CF6E53994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Change in effort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12AB1096-8558-5D78-5D90-F12E0A153DB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0455252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3973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414C50-FCE1-71D4-999F-F2A048C66D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10F603-B9D7-5E33-FF1B-CBFC99E9B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latin typeface="Arial Black" panose="020B0A04020102020204" pitchFamily="34" charset="0"/>
              </a:rPr>
              <a:t>Future input controls?</a:t>
            </a:r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214D9105-948E-F74C-FE9D-037D748BBF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471975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881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9BACBCB-3E4F-D5A9-6A89-E19BC3511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B021B3-DE93-4AB7-8A18-CF5F1CED88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A52E00-5B60-4348-E611-3C3E26F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256032"/>
            <a:ext cx="10506456" cy="1014984"/>
          </a:xfrm>
        </p:spPr>
        <p:txBody>
          <a:bodyPr anchor="b"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Future technical controls?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5953" y="1634502"/>
            <a:ext cx="10451592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41248" y="1538176"/>
            <a:ext cx="1873457" cy="1098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DD04E5C-D82A-4C11-672E-BE9B060D2E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323390"/>
              </p:ext>
            </p:extLst>
          </p:nvPr>
        </p:nvGraphicFramePr>
        <p:xfrm>
          <a:off x="838200" y="1926266"/>
          <a:ext cx="10515600" cy="4357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287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26C98E-EA6E-496B-D835-FC77C2CF4F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3207B-1FF5-CB20-4178-6D5DD1C4D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Emerging Themes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62FA4-DFD3-777A-3E92-EC1330B79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FFFF00"/>
                </a:solidFill>
                <a:latin typeface="Arial Black" panose="020B0A04020102020204" pitchFamily="34" charset="0"/>
              </a:rPr>
              <a:t>There is a strong regional difference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Ban on super crabbers within 12nm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Restriction on creel numbers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No real appetite for output controls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Increased monitoring and enforcement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Regional management approach</a:t>
            </a:r>
          </a:p>
        </p:txBody>
      </p:sp>
    </p:spTree>
    <p:extLst>
      <p:ext uri="{BB962C8B-B14F-4D97-AF65-F5344CB8AC3E}">
        <p14:creationId xmlns:p14="http://schemas.microsoft.com/office/powerpoint/2010/main" val="410899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75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2000"/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FCEB87-30C9-9929-952F-C6BADA78F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9A63B-2C1A-3B58-A51E-C7678F3000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5018" y="1122363"/>
            <a:ext cx="10760364" cy="2387600"/>
          </a:xfrm>
        </p:spPr>
        <p:txBody>
          <a:bodyPr>
            <a:normAutofit/>
          </a:bodyPr>
          <a:lstStyle/>
          <a:p>
            <a:r>
              <a:rPr lang="en-GB" b="0" i="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tos Black" panose="020F0502020204030204" pitchFamily="34" charset="0"/>
              </a:rPr>
              <a:t>Inshore Fisheries Interim Measures Evaluation Survey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B1DE6-04D5-2B8D-C86D-22A2A135B6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3600" dirty="0">
                <a:solidFill>
                  <a:schemeClr val="tx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Regional Inshore Fisheries Group Network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C5EF8D5-8757-6D9E-7860-1449218359D5}"/>
              </a:ext>
            </a:extLst>
          </p:cNvPr>
          <p:cNvSpPr txBox="1"/>
          <p:nvPr/>
        </p:nvSpPr>
        <p:spPr>
          <a:xfrm>
            <a:off x="184727" y="6022109"/>
            <a:ext cx="4184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 Bennett Orkney RIFG Chair</a:t>
            </a:r>
          </a:p>
        </p:txBody>
      </p:sp>
    </p:spTree>
    <p:extLst>
      <p:ext uri="{BB962C8B-B14F-4D97-AF65-F5344CB8AC3E}">
        <p14:creationId xmlns:p14="http://schemas.microsoft.com/office/powerpoint/2010/main" val="2085365973"/>
      </p:ext>
    </p:extLst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279B57-74F5-5F9E-5BEB-90A5BC23C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DDE5C-7B87-B9B2-961E-F50D93D6D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The Survey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C5CC96-D6CD-5B39-6B2B-05931E057A1C}"/>
              </a:ext>
            </a:extLst>
          </p:cNvPr>
          <p:cNvSpPr/>
          <p:nvPr/>
        </p:nvSpPr>
        <p:spPr>
          <a:xfrm>
            <a:off x="838200" y="1779623"/>
            <a:ext cx="2093843" cy="10535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14 Questions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47F5F54-AE56-C5DE-22CB-63D68D9BC1F4}"/>
              </a:ext>
            </a:extLst>
          </p:cNvPr>
          <p:cNvSpPr/>
          <p:nvPr/>
        </p:nvSpPr>
        <p:spPr>
          <a:xfrm>
            <a:off x="9259957" y="1773515"/>
            <a:ext cx="2093843" cy="153673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ptional Questions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9FD090B-B89B-7604-3E84-7030CAE80A00}"/>
              </a:ext>
            </a:extLst>
          </p:cNvPr>
          <p:cNvSpPr/>
          <p:nvPr/>
        </p:nvSpPr>
        <p:spPr>
          <a:xfrm>
            <a:off x="1285460" y="3757769"/>
            <a:ext cx="2657061" cy="241137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Different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Question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Stream for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Shetland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4B4F3A-DED0-5220-7B07-5A6E17406501}"/>
              </a:ext>
            </a:extLst>
          </p:cNvPr>
          <p:cNvSpPr/>
          <p:nvPr/>
        </p:nvSpPr>
        <p:spPr>
          <a:xfrm>
            <a:off x="8673547" y="3976688"/>
            <a:ext cx="2093843" cy="105354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Open for 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19 days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9A7AEE-0E52-E231-AEA7-81856CCBBEA5}"/>
              </a:ext>
            </a:extLst>
          </p:cNvPr>
          <p:cNvSpPr/>
          <p:nvPr/>
        </p:nvSpPr>
        <p:spPr>
          <a:xfrm>
            <a:off x="5406888" y="4503462"/>
            <a:ext cx="2657061" cy="208618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Closed midnight on Friday 31</a:t>
            </a:r>
            <a:r>
              <a:rPr lang="en-GB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January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0CC4884-542A-6824-BED3-2BE2A82B15EC}"/>
              </a:ext>
            </a:extLst>
          </p:cNvPr>
          <p:cNvSpPr/>
          <p:nvPr/>
        </p:nvSpPr>
        <p:spPr>
          <a:xfrm>
            <a:off x="4972878" y="1690688"/>
            <a:ext cx="2093843" cy="191721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Went live on Monday 13</a:t>
            </a:r>
            <a:r>
              <a:rPr lang="en-GB" sz="2800" kern="100" baseline="30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</a:t>
            </a:r>
            <a:r>
              <a:rPr lang="en-GB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January</a:t>
            </a:r>
          </a:p>
        </p:txBody>
      </p:sp>
    </p:spTree>
    <p:extLst>
      <p:ext uri="{BB962C8B-B14F-4D97-AF65-F5344CB8AC3E}">
        <p14:creationId xmlns:p14="http://schemas.microsoft.com/office/powerpoint/2010/main" val="192049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D21B5B-535D-C41D-284B-3A1111E61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267D-F44E-6342-53EE-E6FA3495A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Promotion of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D1A34-A765-5B6B-8463-6043AF134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Fishing News 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ocal press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L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ocal radio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hrough associations 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A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t meetings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irect contact with fishermen </a:t>
            </a:r>
          </a:p>
          <a:p>
            <a:r>
              <a:rPr lang="en-GB" sz="3200" b="1" kern="100" dirty="0"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en-GB" sz="32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ocial media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4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73C8F8-7A03-5C5F-D53F-44FE376B6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BCE3-802C-A3FB-1F23-2C781554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Responses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2A0CB2-5BF2-39D4-51AF-6B529B94CC24}"/>
              </a:ext>
            </a:extLst>
          </p:cNvPr>
          <p:cNvSpPr/>
          <p:nvPr/>
        </p:nvSpPr>
        <p:spPr>
          <a:xfrm>
            <a:off x="838200" y="1825625"/>
            <a:ext cx="2590800" cy="174252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dirty="0"/>
              <a:t>178 </a:t>
            </a:r>
            <a:r>
              <a:rPr lang="en-GB" sz="2800" dirty="0"/>
              <a:t>responses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FF7DD45-DE07-9479-0055-F9A39DC01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7309" y="1825625"/>
            <a:ext cx="4237381" cy="2898851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GB" sz="8800" dirty="0"/>
              <a:t>20.2% </a:t>
            </a:r>
            <a:endParaRPr lang="en-GB" sz="8800" b="1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GB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current active </a:t>
            </a:r>
          </a:p>
          <a:p>
            <a:pPr marL="0" indent="0" algn="ctr">
              <a:buNone/>
            </a:pPr>
            <a:r>
              <a:rPr lang="en-GB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inshore creel boats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204FB-8E79-8F82-A9C9-FC6AE42DC823}"/>
              </a:ext>
            </a:extLst>
          </p:cNvPr>
          <p:cNvSpPr/>
          <p:nvPr/>
        </p:nvSpPr>
        <p:spPr>
          <a:xfrm>
            <a:off x="8763000" y="4972875"/>
            <a:ext cx="2590800" cy="169314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North coast</a:t>
            </a:r>
          </a:p>
          <a:p>
            <a:pPr algn="ctr"/>
            <a:r>
              <a:rPr lang="en-GB" sz="2000" dirty="0"/>
              <a:t>Low response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72B64A-1BA3-3EE3-B548-4F8B407A4C99}"/>
              </a:ext>
            </a:extLst>
          </p:cNvPr>
          <p:cNvSpPr/>
          <p:nvPr/>
        </p:nvSpPr>
        <p:spPr>
          <a:xfrm>
            <a:off x="838199" y="4972875"/>
            <a:ext cx="2590801" cy="174252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Some resistance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B6DBF3-50BA-7CC6-1431-6DFFFE32EA34}"/>
              </a:ext>
            </a:extLst>
          </p:cNvPr>
          <p:cNvSpPr/>
          <p:nvPr/>
        </p:nvSpPr>
        <p:spPr>
          <a:xfrm>
            <a:off x="8763000" y="1868557"/>
            <a:ext cx="2590800" cy="17425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800" dirty="0"/>
              <a:t>273 </a:t>
            </a:r>
            <a:r>
              <a:rPr lang="en-GB" sz="2800" dirty="0"/>
              <a:t>comments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17FA6B8-11E5-AC29-D0AE-558E943FCDCC}"/>
              </a:ext>
            </a:extLst>
          </p:cNvPr>
          <p:cNvSpPr/>
          <p:nvPr/>
        </p:nvSpPr>
        <p:spPr>
          <a:xfrm>
            <a:off x="3977309" y="4972875"/>
            <a:ext cx="4237381" cy="1742524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Shetland</a:t>
            </a:r>
          </a:p>
          <a:p>
            <a:pPr algn="ctr"/>
            <a:r>
              <a:rPr lang="en-GB" sz="4000" dirty="0"/>
              <a:t>Regulating Order</a:t>
            </a:r>
          </a:p>
          <a:p>
            <a:pPr algn="ctr"/>
            <a:r>
              <a:rPr lang="en-GB" sz="2000" dirty="0"/>
              <a:t>Low response</a:t>
            </a:r>
          </a:p>
        </p:txBody>
      </p:sp>
    </p:spTree>
    <p:extLst>
      <p:ext uri="{BB962C8B-B14F-4D97-AF65-F5344CB8AC3E}">
        <p14:creationId xmlns:p14="http://schemas.microsoft.com/office/powerpoint/2010/main" val="375889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283800B-C2E1-5357-AB50-AD49A8B6E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F8EC6-D412-5DEF-7E97-6ECB03E8C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Response by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0995D-67F4-738E-E2AB-E0B4BCC7D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East Coast 47.75%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North Coast 1.12%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Orkney 10.6%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4">
                    <a:lumMod val="75000"/>
                  </a:schemeClr>
                </a:solidFill>
                <a:latin typeface="Arial Black" panose="020B0A04020102020204" pitchFamily="34" charset="0"/>
              </a:rPr>
              <a:t>Shetland 1.69 %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West Coast 24.16 %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B050"/>
                </a:solidFill>
                <a:latin typeface="Arial Black" panose="020B0A04020102020204" pitchFamily="34" charset="0"/>
              </a:rPr>
              <a:t>Western Isles 14.61%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03B4E9C-32C1-0619-F1E1-3ADCC380B6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853264"/>
              </p:ext>
            </p:extLst>
          </p:nvPr>
        </p:nvGraphicFramePr>
        <p:xfrm>
          <a:off x="5387464" y="1690688"/>
          <a:ext cx="6308081" cy="447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593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1CE28B-CA21-CA04-7881-4C9ACD9D86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8BD1F-C8C5-4407-BE52-98ABF1CC5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Familiarity with Interim Measures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6E36F-6CBF-B5BD-B74D-4BB43BD3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Very 73.94%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Somewhat 24.24%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Not familiar 1.82%</a:t>
            </a:r>
          </a:p>
          <a:p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11B5D3B-C44F-75CC-278A-9E07F3412F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030029"/>
              </p:ext>
            </p:extLst>
          </p:nvPr>
        </p:nvGraphicFramePr>
        <p:xfrm>
          <a:off x="5394036" y="2124364"/>
          <a:ext cx="5959764" cy="36298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6577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2B8D1A-1037-7941-D5C3-86B298BA6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53B52-D3BE-1294-8471-672194799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Comm’s from Scottish Government</a:t>
            </a:r>
            <a:endParaRPr lang="en-GB" sz="4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54452-6041-823F-7245-9F4D07F0B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4">
                    <a:lumMod val="50000"/>
                  </a:schemeClr>
                </a:solidFill>
                <a:latin typeface="Arial Black" panose="020B0A04020102020204" pitchFamily="34" charset="0"/>
              </a:rPr>
              <a:t>Excellent 5.4 %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C00000"/>
                </a:solidFill>
                <a:latin typeface="Arial Black" panose="020B0A04020102020204" pitchFamily="34" charset="0"/>
              </a:rPr>
              <a:t>Good 14.55 %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Fair 31.52 %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Poor 21.21 %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Very poor 23.03 %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No Opinion 4.2 %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7D9A568-8A59-E45D-CC68-DDA059CED3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761373"/>
              </p:ext>
            </p:extLst>
          </p:nvPr>
        </p:nvGraphicFramePr>
        <p:xfrm>
          <a:off x="5521646" y="1825625"/>
          <a:ext cx="5385839" cy="4243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13581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EBAD50-0575-2F0F-08E1-D46BCA27A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DBB9A-2A4F-288B-D315-2184ABE9E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461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Agreeing with the introduction of Interim Measures</a:t>
            </a:r>
            <a:br>
              <a:rPr 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5272C-92C7-E8AF-1035-78C77EE5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6999"/>
            <a:ext cx="1051560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90000"/>
                    <a:lumOff val="10000"/>
                  </a:schemeClr>
                </a:solidFill>
                <a:latin typeface="Arial Black" panose="020B0A04020102020204" pitchFamily="34" charset="0"/>
              </a:rPr>
              <a:t>Fully Agreed 27.88%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</a:rPr>
              <a:t>Somewhat Agreed 29.09%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tx2">
                    <a:lumMod val="50000"/>
                    <a:lumOff val="50000"/>
                  </a:schemeClr>
                </a:solidFill>
                <a:latin typeface="Arial Black" panose="020B0A04020102020204" pitchFamily="34" charset="0"/>
              </a:rPr>
              <a:t>Somewhat Disagreed 15.76%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Wholly Disagreed 25.45%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dirty="0">
                <a:solidFill>
                  <a:srgbClr val="00B050"/>
                </a:solidFill>
                <a:latin typeface="Arial Black" panose="020B0A04020102020204" pitchFamily="34" charset="0"/>
              </a:rPr>
              <a:t>No Opinion 1.82%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FB12741C-5D72-C24F-D93A-081C870744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524638"/>
              </p:ext>
            </p:extLst>
          </p:nvPr>
        </p:nvGraphicFramePr>
        <p:xfrm>
          <a:off x="6634844" y="2065111"/>
          <a:ext cx="5257800" cy="3530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124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562</Words>
  <Application>Microsoft Office PowerPoint</Application>
  <PresentationFormat>Widescreen</PresentationFormat>
  <Paragraphs>154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Aptos</vt:lpstr>
      <vt:lpstr>Aptos Black</vt:lpstr>
      <vt:lpstr>Aptos Display</vt:lpstr>
      <vt:lpstr>Arial</vt:lpstr>
      <vt:lpstr>Arial Black</vt:lpstr>
      <vt:lpstr>Calibri</vt:lpstr>
      <vt:lpstr>Century Gothic</vt:lpstr>
      <vt:lpstr>Office Theme</vt:lpstr>
      <vt:lpstr>Inshore Fisheries Interim Measures Evaluation Survey</vt:lpstr>
      <vt:lpstr>Interim Measures</vt:lpstr>
      <vt:lpstr>The Survey</vt:lpstr>
      <vt:lpstr>Promotion of Survey</vt:lpstr>
      <vt:lpstr>Responses</vt:lpstr>
      <vt:lpstr>Response by Region</vt:lpstr>
      <vt:lpstr>Familiarity with Interim Measures</vt:lpstr>
      <vt:lpstr>Comm’s from Scottish Government</vt:lpstr>
      <vt:lpstr>Agreeing with the introduction of Interim Measures </vt:lpstr>
      <vt:lpstr>Targeted Stock </vt:lpstr>
      <vt:lpstr>Lobster – Creel numbers  (in the water at any one time)</vt:lpstr>
      <vt:lpstr>Crab &amp; Lobster Creel Numbers (in the water at any one time)</vt:lpstr>
      <vt:lpstr>Lobster  Reduction in catch</vt:lpstr>
      <vt:lpstr>Crab &amp; Lobster Reduction in catch</vt:lpstr>
      <vt:lpstr>Change in Supper Crabber Activity</vt:lpstr>
      <vt:lpstr>Change in Effort</vt:lpstr>
      <vt:lpstr>Should Interim Measures Continue?</vt:lpstr>
      <vt:lpstr>Input Controls</vt:lpstr>
      <vt:lpstr>Output Controls</vt:lpstr>
      <vt:lpstr>Technical Controls</vt:lpstr>
      <vt:lpstr>Agreement with interim measures</vt:lpstr>
      <vt:lpstr>Lobster Landings</vt:lpstr>
      <vt:lpstr>Crab &amp; Lobster Landings</vt:lpstr>
      <vt:lpstr>Change in effort</vt:lpstr>
      <vt:lpstr>Future input controls?</vt:lpstr>
      <vt:lpstr>Future technical controls?</vt:lpstr>
      <vt:lpstr>Emerging Themes</vt:lpstr>
      <vt:lpstr>Inshore Fisheries Interim Measures Evaluation Survey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Philip Bennett</dc:creator>
  <cp:lastModifiedBy>Philip Bennett</cp:lastModifiedBy>
  <cp:revision>15</cp:revision>
  <cp:lastPrinted>2025-02-27T16:28:09Z</cp:lastPrinted>
  <dcterms:created xsi:type="dcterms:W3CDTF">2025-02-24T13:05:24Z</dcterms:created>
  <dcterms:modified xsi:type="dcterms:W3CDTF">2025-02-27T19:51:44Z</dcterms:modified>
</cp:coreProperties>
</file>